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0" r:id="rId2"/>
    <p:sldId id="290" r:id="rId3"/>
    <p:sldId id="298" r:id="rId4"/>
    <p:sldId id="299" r:id="rId5"/>
    <p:sldId id="283" r:id="rId6"/>
    <p:sldId id="291" r:id="rId7"/>
    <p:sldId id="292" r:id="rId8"/>
    <p:sldId id="296" r:id="rId9"/>
    <p:sldId id="297" r:id="rId10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637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Millemann" initials="PM" lastIdx="2" clrIdx="0">
    <p:extLst>
      <p:ext uri="{19B8F6BF-5375-455C-9EA6-DF929625EA0E}">
        <p15:presenceInfo xmlns:p15="http://schemas.microsoft.com/office/powerpoint/2012/main" userId="941211b022f55a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68" autoAdjust="0"/>
    <p:restoredTop sz="94604"/>
  </p:normalViewPr>
  <p:slideViewPr>
    <p:cSldViewPr snapToGrid="0" snapToObjects="1" showGuides="1">
      <p:cViewPr varScale="1">
        <p:scale>
          <a:sx n="55" d="100"/>
          <a:sy n="55" d="100"/>
        </p:scale>
        <p:origin x="888" y="43"/>
      </p:cViewPr>
      <p:guideLst>
        <p:guide orient="horz" pos="4637"/>
        <p:guide pos="54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307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3489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4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3981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1576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693385" y="50292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11" algn="ctr">
              <a:spcBef>
                <a:spcPts val="0"/>
              </a:spcBef>
              <a:buSzTx/>
              <a:buNone/>
              <a:defRPr sz="3200"/>
            </a:lvl2pPr>
            <a:lvl3pPr marL="0" indent="457223" algn="ctr">
              <a:spcBef>
                <a:spcPts val="0"/>
              </a:spcBef>
              <a:buSzTx/>
              <a:buNone/>
              <a:defRPr sz="3200"/>
            </a:lvl3pPr>
            <a:lvl4pPr marL="0" indent="685835" algn="ctr">
              <a:spcBef>
                <a:spcPts val="0"/>
              </a:spcBef>
              <a:buSzTx/>
              <a:buNone/>
              <a:defRPr sz="3200"/>
            </a:lvl4pPr>
            <a:lvl5pPr marL="0" indent="914446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8958005" y="638922"/>
            <a:ext cx="7101244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270039" y="47625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11" algn="ctr">
              <a:spcBef>
                <a:spcPts val="0"/>
              </a:spcBef>
              <a:buSzTx/>
              <a:buNone/>
              <a:defRPr sz="3200"/>
            </a:lvl2pPr>
            <a:lvl3pPr marL="0" indent="457223" algn="ctr">
              <a:spcBef>
                <a:spcPts val="0"/>
              </a:spcBef>
              <a:buSzTx/>
              <a:buNone/>
              <a:defRPr sz="3200"/>
            </a:lvl3pPr>
            <a:lvl4pPr marL="0" indent="685835" algn="ctr">
              <a:spcBef>
                <a:spcPts val="0"/>
              </a:spcBef>
              <a:buSzTx/>
              <a:buNone/>
              <a:defRPr sz="3200"/>
            </a:lvl4pPr>
            <a:lvl5pPr marL="0" indent="914446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8958007" y="2590800"/>
            <a:ext cx="7112217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17" indent="-342917">
              <a:spcBef>
                <a:spcPts val="3200"/>
              </a:spcBef>
              <a:defRPr sz="2801"/>
            </a:lvl1pPr>
            <a:lvl2pPr marL="685835" indent="-342917">
              <a:spcBef>
                <a:spcPts val="3200"/>
              </a:spcBef>
              <a:defRPr sz="2801"/>
            </a:lvl2pPr>
            <a:lvl3pPr marL="1231961" indent="-342917">
              <a:spcBef>
                <a:spcPts val="3200"/>
              </a:spcBef>
              <a:defRPr sz="2801"/>
            </a:lvl3pPr>
            <a:lvl4pPr marL="1676484" indent="-342917">
              <a:spcBef>
                <a:spcPts val="3200"/>
              </a:spcBef>
              <a:defRPr sz="2801"/>
            </a:lvl4pPr>
            <a:lvl5pPr marL="2121006" indent="-342917">
              <a:spcBef>
                <a:spcPts val="3200"/>
              </a:spcBef>
              <a:defRPr sz="280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8974941" y="4965700"/>
            <a:ext cx="7112217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8974941" y="635000"/>
            <a:ext cx="7112217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270039" y="635000"/>
            <a:ext cx="7112217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693385" y="6362701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693385" y="4266417"/>
            <a:ext cx="13953493" cy="68736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-4232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09994" y="9258301"/>
            <a:ext cx="503343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11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23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35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46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57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68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8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92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2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45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67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89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612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134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656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178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700" marR="0" indent="-444522" algn="l" defTabSz="584229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11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23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35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46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57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68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80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92" algn="ctr" defTabSz="58422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38">
            <a:extLst>
              <a:ext uri="{FF2B5EF4-FFF2-40B4-BE49-F238E27FC236}">
                <a16:creationId xmlns:a16="http://schemas.microsoft.com/office/drawing/2014/main" id="{285EA58D-96BC-427E-80AF-FA3C011DF91C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  <p:sp>
        <p:nvSpPr>
          <p:cNvPr id="7" name="Shape 137">
            <a:extLst>
              <a:ext uri="{FF2B5EF4-FFF2-40B4-BE49-F238E27FC236}">
                <a16:creationId xmlns:a16="http://schemas.microsoft.com/office/drawing/2014/main" id="{EAFE6981-EA1D-44DB-8F7A-39211817387E}"/>
              </a:ext>
            </a:extLst>
          </p:cNvPr>
          <p:cNvSpPr/>
          <p:nvPr/>
        </p:nvSpPr>
        <p:spPr>
          <a:xfrm>
            <a:off x="6155212" y="449680"/>
            <a:ext cx="4764125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  <a:endParaRPr sz="6000" b="1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AutoShape 2" descr="Lunettes plombées pour protection anti-x RG206 Icare (sans correction) |  Xraystore">
            <a:extLst>
              <a:ext uri="{FF2B5EF4-FFF2-40B4-BE49-F238E27FC236}">
                <a16:creationId xmlns:a16="http://schemas.microsoft.com/office/drawing/2014/main" id="{6B1EFEF1-CC35-43F7-BBC8-6203C59F828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16938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Église Évangélique de Wittenheim">
            <a:extLst>
              <a:ext uri="{FF2B5EF4-FFF2-40B4-BE49-F238E27FC236}">
                <a16:creationId xmlns:a16="http://schemas.microsoft.com/office/drawing/2014/main" id="{DA99B613-204C-6F1F-9B45-F4DF81302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69" y="6148119"/>
            <a:ext cx="5441949" cy="199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41">
            <a:extLst>
              <a:ext uri="{FF2B5EF4-FFF2-40B4-BE49-F238E27FC236}">
                <a16:creationId xmlns:a16="http://schemas.microsoft.com/office/drawing/2014/main" id="{9ECF183D-2261-4A0D-8E88-7F782604AF03}"/>
              </a:ext>
            </a:extLst>
          </p:cNvPr>
          <p:cNvSpPr/>
          <p:nvPr/>
        </p:nvSpPr>
        <p:spPr>
          <a:xfrm>
            <a:off x="1177636" y="3685837"/>
            <a:ext cx="15780328" cy="527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marL="0" indent="0">
              <a:buNone/>
            </a:pPr>
            <a:r>
              <a:rPr lang="fr-FR" sz="4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INTRODUCTION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Notre actualité es</a:t>
            </a:r>
            <a:r>
              <a:rPr lang="fr-FR" sz="4800" dirty="0">
                <a:latin typeface="Cambria" panose="02040503050406030204" pitchFamily="18" charset="0"/>
                <a:ea typeface="Cambria" panose="02040503050406030204" pitchFamily="18" charset="0"/>
              </a:rPr>
              <a:t>t plutôt morose…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Guerre… Manque de matières premières… Inflation… Taxes…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latin typeface="Cambria" panose="02040503050406030204" pitchFamily="18" charset="0"/>
                <a:ea typeface="Cambria" panose="02040503050406030204" pitchFamily="18" charset="0"/>
              </a:rPr>
              <a:t>Un collecteur d’impôts et de taxe change de style de vie.</a:t>
            </a:r>
            <a:endParaRPr lang="fr-FR" sz="4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b="1" dirty="0">
                <a:solidFill>
                  <a:srgbClr val="92D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Lecture Marc 2.13-22</a:t>
            </a:r>
            <a:endParaRPr lang="fr-FR" sz="4800" b="1" dirty="0">
              <a:solidFill>
                <a:srgbClr val="92D05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fr-FR" sz="4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Shape 137">
            <a:extLst>
              <a:ext uri="{FF2B5EF4-FFF2-40B4-BE49-F238E27FC236}">
                <a16:creationId xmlns:a16="http://schemas.microsoft.com/office/drawing/2014/main" id="{69C6F636-AC18-45D2-926A-DE65DF193569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4" name="Shape 138">
            <a:extLst>
              <a:ext uri="{FF2B5EF4-FFF2-40B4-BE49-F238E27FC236}">
                <a16:creationId xmlns:a16="http://schemas.microsoft.com/office/drawing/2014/main" id="{4CC99A6A-567D-9464-9B96-C7DEE94E6B6D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24863638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41">
            <a:extLst>
              <a:ext uri="{FF2B5EF4-FFF2-40B4-BE49-F238E27FC236}">
                <a16:creationId xmlns:a16="http://schemas.microsoft.com/office/drawing/2014/main" id="{9ECF183D-2261-4A0D-8E88-7F782604AF03}"/>
              </a:ext>
            </a:extLst>
          </p:cNvPr>
          <p:cNvSpPr/>
          <p:nvPr/>
        </p:nvSpPr>
        <p:spPr>
          <a:xfrm>
            <a:off x="720436" y="2729874"/>
            <a:ext cx="16112837" cy="6196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marL="0" indent="0">
              <a:buNone/>
            </a:pP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13.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Jésus sortit de nouveau du côté du lac. Toute la foule venait à lui et il l’enseignait.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14. 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 passant, il vit Lévi, fils d’Alphée, assis au bureau des taxes. Il lui dit: « Suis-moi. » Lévi se leva et le suivit.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15.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Comme Jésus était à table dans la maison de Lévi, beaucoup de collecteurs d’impôts et de pécheurs se mirent aussi à table avec lui et avec ses disciples, car ils étaient nombreux à le suivre.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16. 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 voyant manger avec les collecteurs d’impôts et les pécheurs, les spécialistes de la loi et les pharisiens dirent à ses disciples: « Pourquoi mange-t-il avec les collecteurs d’impôts et les pécheurs ? »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17. 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Jésus, qui avait entendu, leur dit: « Ce ne sont pas les bien portants qui ont besoin de médecin, mais les malades. Je ne suis pas venu appeler des justes, mais des pécheurs, à changer d’attitude. »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fr-FR" sz="3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Shape 137">
            <a:extLst>
              <a:ext uri="{FF2B5EF4-FFF2-40B4-BE49-F238E27FC236}">
                <a16:creationId xmlns:a16="http://schemas.microsoft.com/office/drawing/2014/main" id="{69C6F636-AC18-45D2-926A-DE65DF193569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4" name="Shape 138">
            <a:extLst>
              <a:ext uri="{FF2B5EF4-FFF2-40B4-BE49-F238E27FC236}">
                <a16:creationId xmlns:a16="http://schemas.microsoft.com/office/drawing/2014/main" id="{4CC99A6A-567D-9464-9B96-C7DEE94E6B6D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393371565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41">
            <a:extLst>
              <a:ext uri="{FF2B5EF4-FFF2-40B4-BE49-F238E27FC236}">
                <a16:creationId xmlns:a16="http://schemas.microsoft.com/office/drawing/2014/main" id="{9ECF183D-2261-4A0D-8E88-7F782604AF03}"/>
              </a:ext>
            </a:extLst>
          </p:cNvPr>
          <p:cNvSpPr/>
          <p:nvPr/>
        </p:nvSpPr>
        <p:spPr>
          <a:xfrm>
            <a:off x="720436" y="2729874"/>
            <a:ext cx="16112837" cy="6196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marL="0" indent="0">
              <a:buNone/>
            </a:pP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18.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disciples de Jean et les pharisiens jeûnaient. Ils vinrent dire à Jésus : « Pourquoi les disciples de Jean et ceux des pharisiens jeûnent-ils, tandis que tes disciples ne jeûnent pas ? »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19. 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Jésus leur répondit: « Les invités à la noce peuvent-ils jeûner pendant que le marié est avec eux? Aussi longtemps que le marié est avec eux, ils ne peuvent pas jeûner.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20. 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jours viendront où le marié leur sera enlevé, et alors ils jeûneront durant ces jours-là.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21. 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Personne ne coud un morceau de tissu neuf sur un vieil habit, sinon la pièce neuve ajoutée arrache une partie du vieux, et la déchirure devient pire. </a:t>
            </a:r>
            <a:r>
              <a:rPr lang="fr-FR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22.  </a:t>
            </a:r>
            <a:r>
              <a:rPr lang="fr-F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Et personne ne met du vin nouveau dans de vieilles outres, sinon les outres éclatent, le vin coule et les outres sont perdues; mais |il faut mettre| le vin nouveau dans des outres neuves. »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fr-FR" sz="3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Shape 137">
            <a:extLst>
              <a:ext uri="{FF2B5EF4-FFF2-40B4-BE49-F238E27FC236}">
                <a16:creationId xmlns:a16="http://schemas.microsoft.com/office/drawing/2014/main" id="{69C6F636-AC18-45D2-926A-DE65DF193569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4" name="Shape 138">
            <a:extLst>
              <a:ext uri="{FF2B5EF4-FFF2-40B4-BE49-F238E27FC236}">
                <a16:creationId xmlns:a16="http://schemas.microsoft.com/office/drawing/2014/main" id="{4CC99A6A-567D-9464-9B96-C7DEE94E6B6D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387985803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89709" y="3541869"/>
            <a:ext cx="15669492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marL="342900" lvl="0" indent="-342900" algn="just">
              <a:buFont typeface="+mj-lt"/>
              <a:buAutoNum type="arabicPeriod"/>
            </a:pPr>
            <a:r>
              <a:rPr lang="fr-FR" sz="4800" b="1" cap="all" dirty="0">
                <a:solidFill>
                  <a:srgbClr val="00B0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JESUS APPELLE UN COLLECTEUR D’IMPÔTS (2.13-14)</a:t>
            </a:r>
            <a:endParaRPr lang="fr-FR" sz="4800" b="1" dirty="0">
              <a:solidFill>
                <a:srgbClr val="00B0F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Les actions de Jésus peuvent surprendre…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Sur quelle base, choisit-il les apôtres ?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 collaborateur de Rome ? Un traitre…</a:t>
            </a:r>
            <a:endParaRPr lang="fr-FR" sz="4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hape 137">
            <a:extLst>
              <a:ext uri="{FF2B5EF4-FFF2-40B4-BE49-F238E27FC236}">
                <a16:creationId xmlns:a16="http://schemas.microsoft.com/office/drawing/2014/main" id="{4EE26367-8BB3-8924-840A-BC0E73E6DF98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3" name="Shape 138">
            <a:extLst>
              <a:ext uri="{FF2B5EF4-FFF2-40B4-BE49-F238E27FC236}">
                <a16:creationId xmlns:a16="http://schemas.microsoft.com/office/drawing/2014/main" id="{DE9CE518-480B-2103-4AA8-218F2B5263D1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141056595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1110046" y="3445052"/>
            <a:ext cx="15598536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 marL="0" indent="0" algn="just">
              <a:buNone/>
            </a:pPr>
            <a:r>
              <a:rPr lang="fr-FR" sz="4800" b="1" cap="all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2. </a:t>
            </a:r>
            <a:r>
              <a:rPr lang="fr-FR" sz="4800" b="1" cap="all" dirty="0">
                <a:solidFill>
                  <a:srgbClr val="00B0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LE DISCIPLE REPOND AU MAÎTRE (2.14-15)</a:t>
            </a:r>
            <a:endParaRPr lang="fr-FR" sz="4800" dirty="0">
              <a:solidFill>
                <a:srgbClr val="00B0F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Dans l’Evangile de Marc, il y un AVANT » et un « APRES »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Lévi, le collecteur d’impôts devient Matthieu, le disciple.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Dire « au revoir » aux anciens collègues – Témoigner.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 repas festif comme une transition</a:t>
            </a:r>
          </a:p>
        </p:txBody>
      </p:sp>
      <p:sp>
        <p:nvSpPr>
          <p:cNvPr id="2" name="Shape 137">
            <a:extLst>
              <a:ext uri="{FF2B5EF4-FFF2-40B4-BE49-F238E27FC236}">
                <a16:creationId xmlns:a16="http://schemas.microsoft.com/office/drawing/2014/main" id="{1F5B0ED5-31E6-0A1A-1109-638009E6223E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3" name="Shape 138">
            <a:extLst>
              <a:ext uri="{FF2B5EF4-FFF2-40B4-BE49-F238E27FC236}">
                <a16:creationId xmlns:a16="http://schemas.microsoft.com/office/drawing/2014/main" id="{95D48782-CE31-F661-23CF-1F39D7BE7197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314340467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26141" y="3480938"/>
            <a:ext cx="16297835" cy="3549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>
              <a:buFont typeface="+mj-lt"/>
              <a:buAutoNum type="arabicPeriod" startAt="3"/>
            </a:pPr>
            <a:r>
              <a:rPr lang="fr-FR" sz="4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PHARISIENS CONDAMNENT JESUS (2.16-17)</a:t>
            </a:r>
            <a:endParaRPr lang="fr-FR" sz="2700" b="1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pharisiens dénoncent le fait de manger avec des « impurs ».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Jésus donne une réponse claire… Il vient servir, même les malades, les impurs.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Jésus est le divin médecin, qui prend soin de tous les malades.</a:t>
            </a:r>
          </a:p>
        </p:txBody>
      </p:sp>
      <p:sp>
        <p:nvSpPr>
          <p:cNvPr id="4" name="Shape 137">
            <a:extLst>
              <a:ext uri="{FF2B5EF4-FFF2-40B4-BE49-F238E27FC236}">
                <a16:creationId xmlns:a16="http://schemas.microsoft.com/office/drawing/2014/main" id="{E9EE2C51-BD56-42E6-FBB9-21334B170574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5" name="Shape 138">
            <a:extLst>
              <a:ext uri="{FF2B5EF4-FFF2-40B4-BE49-F238E27FC236}">
                <a16:creationId xmlns:a16="http://schemas.microsoft.com/office/drawing/2014/main" id="{48B7BC81-B65D-96C3-6C54-33EE82482EB1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73565525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26141" y="3552033"/>
            <a:ext cx="16297835" cy="35496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>
              <a:buFont typeface="+mj-lt"/>
              <a:buAutoNum type="arabicPeriod" startAt="4"/>
            </a:pPr>
            <a:r>
              <a:rPr lang="fr-FR" sz="4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NOUVELLES ATTAQUES DES PHARISIENS (2.18-22)</a:t>
            </a:r>
            <a:endParaRPr lang="fr-FR" sz="2700" b="1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pharisiens dénoncent l’absence de jeûne.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Jésus répond avec trois métaphores : mariage – couture – vin.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Lévi, le collaborateur est devenu Matthieu le disciple.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Celui qui a été pardonné est réhabilité dans le peuple de Dieu.</a:t>
            </a:r>
          </a:p>
        </p:txBody>
      </p:sp>
      <p:sp>
        <p:nvSpPr>
          <p:cNvPr id="2" name="Shape 137">
            <a:extLst>
              <a:ext uri="{FF2B5EF4-FFF2-40B4-BE49-F238E27FC236}">
                <a16:creationId xmlns:a16="http://schemas.microsoft.com/office/drawing/2014/main" id="{78A3D05D-5817-BCFF-38B4-EA7ED3B86C56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3" name="Shape 138">
            <a:extLst>
              <a:ext uri="{FF2B5EF4-FFF2-40B4-BE49-F238E27FC236}">
                <a16:creationId xmlns:a16="http://schemas.microsoft.com/office/drawing/2014/main" id="{1C3434DB-1B78-47B8-8592-7526B52E80DC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152205350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26141" y="3552033"/>
            <a:ext cx="15539095" cy="49039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marL="625642" indent="-625642" algn="l">
              <a:buSzPct val="100000"/>
              <a:buAutoNum type="arabicPeriod"/>
              <a:defRPr sz="5700">
                <a:latin typeface="Avenir Next Demi Bold"/>
                <a:ea typeface="Avenir Next Demi Bold"/>
                <a:cs typeface="Avenir Next Demi Bold"/>
                <a:sym typeface="Avenir Next Demi Bold"/>
              </a:defRPr>
            </a:lvl1pPr>
          </a:lstStyle>
          <a:p>
            <a:pPr>
              <a:buFont typeface="+mj-lt"/>
              <a:buAutoNum type="arabicPeriod" startAt="5"/>
            </a:pPr>
            <a:r>
              <a:rPr lang="fr-FR" sz="48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QUELLES IMPLICATIONS POUR NOUS ?</a:t>
            </a:r>
            <a:endParaRPr lang="fr-FR" sz="2700" b="1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 nous limitons pas seulement au pardon donné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 nous limitons pas seulement au pardon reçu.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 confondons pas le pardon avec les étapes suivantes qui visent la réconciliation.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fr-FR" sz="4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L’appel de Matthieu illustre le passage du pardon à la réconciliation</a:t>
            </a:r>
          </a:p>
        </p:txBody>
      </p:sp>
      <p:sp>
        <p:nvSpPr>
          <p:cNvPr id="2" name="Shape 137">
            <a:extLst>
              <a:ext uri="{FF2B5EF4-FFF2-40B4-BE49-F238E27FC236}">
                <a16:creationId xmlns:a16="http://schemas.microsoft.com/office/drawing/2014/main" id="{9FCF197C-FF91-6205-04D6-454BE9027E9B}"/>
              </a:ext>
            </a:extLst>
          </p:cNvPr>
          <p:cNvSpPr/>
          <p:nvPr/>
        </p:nvSpPr>
        <p:spPr>
          <a:xfrm>
            <a:off x="6118339" y="449680"/>
            <a:ext cx="483786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5700"/>
            </a:lvl1pPr>
          </a:lstStyle>
          <a:p>
            <a:pPr algn="just"/>
            <a:r>
              <a:rPr lang="fr-FR" sz="6000" b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Marc 2.13-22</a:t>
            </a:r>
          </a:p>
        </p:txBody>
      </p:sp>
      <p:sp>
        <p:nvSpPr>
          <p:cNvPr id="3" name="Shape 138">
            <a:extLst>
              <a:ext uri="{FF2B5EF4-FFF2-40B4-BE49-F238E27FC236}">
                <a16:creationId xmlns:a16="http://schemas.microsoft.com/office/drawing/2014/main" id="{144D3C64-C542-C8DF-0D6D-5CFBB0C46475}"/>
              </a:ext>
            </a:extLst>
          </p:cNvPr>
          <p:cNvSpPr txBox="1">
            <a:spLocks/>
          </p:cNvSpPr>
          <p:nvPr/>
        </p:nvSpPr>
        <p:spPr>
          <a:xfrm>
            <a:off x="1177636" y="1491624"/>
            <a:ext cx="14353309" cy="19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Autofit/>
          </a:bodyPr>
          <a:lstStyle>
            <a:lvl1pPr marL="0" marR="0" indent="0" algn="just" defTabSz="35052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0" marR="0" indent="228611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23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35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46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57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68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80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92" algn="ctr" defTabSz="584229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fr-FR" sz="6000" dirty="0">
                <a:latin typeface="Cambria" panose="02040503050406030204" pitchFamily="18" charset="0"/>
                <a:ea typeface="Cambria" panose="02040503050406030204" pitchFamily="18" charset="0"/>
              </a:rPr>
              <a:t>« Du pardon… à la réhabilitation »</a:t>
            </a:r>
          </a:p>
        </p:txBody>
      </p:sp>
    </p:spTree>
    <p:extLst>
      <p:ext uri="{BB962C8B-B14F-4D97-AF65-F5344CB8AC3E}">
        <p14:creationId xmlns:p14="http://schemas.microsoft.com/office/powerpoint/2010/main" val="2491321497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703</Words>
  <Application>Microsoft Office PowerPoint</Application>
  <PresentationFormat>Personnalisé</PresentationFormat>
  <Paragraphs>48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Cambria</vt:lpstr>
      <vt:lpstr>Helvetica Light</vt:lpstr>
      <vt:lpstr>Helvetica Neue</vt:lpstr>
      <vt:lpstr>Wingdings</vt:lpstr>
      <vt:lpstr>Black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ACTES</dc:title>
  <dc:creator>Paul</dc:creator>
  <cp:lastModifiedBy>Paul Millemann</cp:lastModifiedBy>
  <cp:revision>83</cp:revision>
  <dcterms:modified xsi:type="dcterms:W3CDTF">2023-10-21T19:37:41Z</dcterms:modified>
</cp:coreProperties>
</file>